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0" autoAdjust="0"/>
    <p:restoredTop sz="94474" autoAdjust="0"/>
  </p:normalViewPr>
  <p:slideViewPr>
    <p:cSldViewPr showGuides="1">
      <p:cViewPr varScale="1">
        <p:scale>
          <a:sx n="114" d="100"/>
          <a:sy n="114" d="100"/>
        </p:scale>
        <p:origin x="1962" y="9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kzo@meteo.kz" TargetMode="External"/><Relationship Id="rId2" Type="http://schemas.openxmlformats.org/officeDocument/2006/relationships/hyperlink" Target="mailto:lab_kz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45250084"/>
              </p:ext>
            </p:extLst>
          </p:nvPr>
        </p:nvGraphicFramePr>
        <p:xfrm>
          <a:off x="200472" y="2588895"/>
          <a:ext cx="4707900" cy="1965960"/>
        </p:xfrm>
        <a:graphic>
          <a:graphicData uri="http://schemas.openxmlformats.org/drawingml/2006/table">
            <a:tbl>
              <a:tblPr/>
              <a:tblGrid>
                <a:gridCol w="470790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</a:t>
                      </a: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БАССЕЙНА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133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</a:t>
                      </a: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Кызылорда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/>
          <p:nvPr/>
        </p:nvSpPr>
        <p:spPr>
          <a:xfrm>
            <a:off x="5017473" y="2658771"/>
            <a:ext cx="4679592" cy="830997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загрязнения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воздуха.</a:t>
            </a: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3931340712"/>
              </p:ext>
            </p:extLst>
          </p:nvPr>
        </p:nvGraphicFramePr>
        <p:xfrm>
          <a:off x="5010841" y="6527195"/>
          <a:ext cx="4660201" cy="371457"/>
        </p:xfrm>
        <a:graphic>
          <a:graphicData uri="http://schemas.openxmlformats.org/drawingml/2006/table">
            <a:tbl>
              <a:tblPr/>
              <a:tblGrid>
                <a:gridCol w="466020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47638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«Об утверждении Гигиенических нормативов к атмосферному воздуху в городских и сельских населенных пунктах, на территориях промышленных организаций» (от 2 августа 2022 года №</a:t>
                      </a:r>
                      <a:r>
                        <a:rPr lang="kk-KZ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2381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8720" y="4208346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6" name="Прямоугольник 15"/>
          <p:cNvSpPr/>
          <p:nvPr/>
        </p:nvSpPr>
        <p:spPr>
          <a:xfrm>
            <a:off x="4937125" y="171041"/>
            <a:ext cx="4824413" cy="208672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</a:p>
          <a:p>
            <a:pPr lvl="0"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sz="1200" dirty="0" smtClean="0">
              <a:solidFill>
                <a:prstClr val="black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just">
              <a:lnSpc>
                <a:spcPct val="115000"/>
              </a:lnSpc>
              <a:spcAft>
                <a:spcPts val="0"/>
              </a:spcAft>
            </a:pP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  Ясно. Днем пыльная буря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9-14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, днем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порывы 15-20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ночью 10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-12, </a:t>
            </a:r>
            <a:r>
              <a:rPr lang="kk-KZ" sz="1200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29-31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kk-KZ" sz="1200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dirty="0"/>
              <a:t> 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мая</a:t>
            </a: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14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ма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я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по </a:t>
            </a:r>
            <a:r>
              <a:rPr lang="kk-KZ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08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algn="ctr"/>
            <a:endParaRPr lang="ru-RU" sz="1200" dirty="0" smtClean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just"/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Ясно.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восточный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9-14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13-15 тепла.</a:t>
            </a:r>
          </a:p>
        </p:txBody>
      </p:sp>
      <p:sp>
        <p:nvSpPr>
          <p:cNvPr id="20" name="TextBox 13"/>
          <p:cNvSpPr txBox="1"/>
          <p:nvPr/>
        </p:nvSpPr>
        <p:spPr>
          <a:xfrm>
            <a:off x="5024438" y="3714752"/>
            <a:ext cx="4680169" cy="276999"/>
          </a:xfrm>
          <a:prstGeom prst="rect">
            <a:avLst/>
          </a:prstGeom>
        </p:spPr>
        <p:style>
          <a:lnRef idx="3">
            <a:schemeClr val="lt1"/>
          </a:lnRef>
          <a:fillRef idx="1001">
            <a:schemeClr val="lt1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3" name="Таблица 2">
            <a:extLst>
              <a:ext uri="{FF2B5EF4-FFF2-40B4-BE49-F238E27FC236}">
                <a16:creationId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443229937"/>
              </p:ext>
            </p:extLst>
          </p:nvPr>
        </p:nvGraphicFramePr>
        <p:xfrm>
          <a:off x="5052561" y="4670011"/>
          <a:ext cx="4625291" cy="185850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787">
                  <a:extLst>
                    <a:ext uri="{9D8B030D-6E8A-4147-A177-3AD203B41FA5}">
                      <a16:colId xmlns:a16="http://schemas.microsoft.com/office/drawing/2014/main" val="3583770891"/>
                    </a:ext>
                  </a:extLst>
                </a:gridCol>
                <a:gridCol w="1419967">
                  <a:extLst>
                    <a:ext uri="{9D8B030D-6E8A-4147-A177-3AD203B41FA5}">
                      <a16:colId xmlns:a16="http://schemas.microsoft.com/office/drawing/2014/main" val="1276116030"/>
                    </a:ext>
                  </a:extLst>
                </a:gridCol>
                <a:gridCol w="1425537">
                  <a:extLst>
                    <a:ext uri="{9D8B030D-6E8A-4147-A177-3AD203B41FA5}">
                      <a16:colId xmlns:a16="http://schemas.microsoft.com/office/drawing/2014/main" val="2096923049"/>
                    </a:ext>
                  </a:extLst>
                </a:gridCol>
              </a:tblGrid>
              <a:tr h="55918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611334865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988232626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0.033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950010825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59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0.118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990536008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490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0.098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879239550"/>
                  </a:ext>
                </a:extLst>
              </a:tr>
              <a:tr h="226532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330178899"/>
                  </a:ext>
                </a:extLst>
              </a:tr>
              <a:tr h="164590">
                <a:tc>
                  <a:txBody>
                    <a:bodyPr/>
                    <a:lstStyle/>
                    <a:p>
                      <a:pPr algn="l" fontAlgn="b"/>
                      <a:r>
                        <a:rPr lang="kk-KZ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РМ-ТОТ</a:t>
                      </a:r>
                      <a:endParaRPr lang="en-US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345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41613162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305338" y="932797"/>
            <a:ext cx="4661089" cy="138499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Кызылорда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kk-KZ" sz="1200" i="1" dirty="0"/>
              <a:t>№1 - 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улица Торекулова, 76;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№2 - улица Нариманова, 6 («Кустовая радиостанция»);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№3 – Улица К</a:t>
            </a:r>
            <a:r>
              <a:rPr lang="ru-RU" sz="1200" i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ойсары</a:t>
            </a:r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батыра, б/н.</a:t>
            </a:r>
            <a:r>
              <a:rPr lang="kk-KZ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(«Аэрологическая станция»).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r>
              <a:rPr lang="ru-RU" altLang="ru-RU" sz="1200" dirty="0"/>
              <a:t> </a:t>
            </a:r>
          </a:p>
          <a:p>
            <a:pPr eaLnBrk="0" hangingPunct="0"/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59388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169024" y="4480250"/>
            <a:ext cx="4305218" cy="1550872"/>
            <a:chOff x="517317" y="3968016"/>
            <a:chExt cx="4305218" cy="170098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1870211402"/>
                </p:ext>
              </p:extLst>
            </p:nvPr>
          </p:nvGraphicFramePr>
          <p:xfrm>
            <a:off x="517317" y="4866553"/>
            <a:ext cx="4035777" cy="80244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/>
                      <a:p>
                        <a:endParaRPr lang="ru-RU" dirty="0"/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23875" y="4161401"/>
              <a:ext cx="189667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Кызылорда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Бокейхан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51А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8016"/>
              <a:ext cx="4291013" cy="708891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</a:t>
            </a:r>
            <a:r>
              <a:rPr lang="ru-RU" altLang="en-US" sz="1000" b="1" i="1" smtClean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обязательна.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91796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5" name="Таблица 14"/>
          <p:cNvGraphicFramePr/>
          <p:nvPr>
            <p:extLst>
              <p:ext uri="{D42A27DB-BD31-4B8C-83A1-F6EECF244321}">
                <p14:modId xmlns:p14="http://schemas.microsoft.com/office/powerpoint/2010/main" val="2389462704"/>
              </p:ext>
            </p:extLst>
          </p:nvPr>
        </p:nvGraphicFramePr>
        <p:xfrm>
          <a:off x="4998521" y="491636"/>
          <a:ext cx="4732907" cy="815340"/>
        </p:xfrm>
        <a:graphic>
          <a:graphicData uri="http://schemas.openxmlformats.org/drawingml/2006/table">
            <a:tbl>
              <a:tblPr/>
              <a:tblGrid>
                <a:gridCol w="962591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70316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3261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89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0,21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5866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0,21 ≤ Р &lt; 0,28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7216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0,28 ≤ Р &lt;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254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119" y="2040793"/>
            <a:ext cx="480641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584947233"/>
              </p:ext>
            </p:extLst>
          </p:nvPr>
        </p:nvGraphicFramePr>
        <p:xfrm>
          <a:off x="5017188" y="2303978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0" name="TextBox 19"/>
          <p:cNvSpPr txBox="1"/>
          <p:nvPr/>
        </p:nvSpPr>
        <p:spPr>
          <a:xfrm>
            <a:off x="4974500" y="455197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</a:t>
            </a:r>
            <a:r>
              <a:rPr 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атмосфере.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97849612"/>
              </p:ext>
            </p:extLst>
          </p:nvPr>
        </p:nvGraphicFramePr>
        <p:xfrm>
          <a:off x="5183229" y="5272889"/>
          <a:ext cx="4035777" cy="1036432"/>
        </p:xfrm>
        <a:graphic>
          <a:graphicData uri="http://schemas.openxmlformats.org/drawingml/2006/table">
            <a:tbl>
              <a:tblPr/>
              <a:tblGrid>
                <a:gridCol w="2017889">
                  <a:extLst>
                    <a:ext uri="{9D8B030D-6E8A-4147-A177-3AD203B41FA5}">
                      <a16:colId xmlns:a16="http://schemas.microsoft.com/office/drawing/2014/main" val="2180287050"/>
                    </a:ext>
                  </a:extLst>
                </a:gridCol>
                <a:gridCol w="2017888">
                  <a:extLst>
                    <a:ext uri="{9D8B030D-6E8A-4147-A177-3AD203B41FA5}">
                      <a16:colId xmlns:a16="http://schemas.microsoft.com/office/drawing/2014/main" val="3600078177"/>
                    </a:ext>
                  </a:extLst>
                </a:gridCol>
              </a:tblGrid>
              <a:tr h="3365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 </a:t>
                      </a:r>
                      <a:r>
                        <a: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комплексной хим-лаборатории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endParaRPr lang="ru-RU" sz="8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sz="8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</a:t>
                      </a: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.: +7 (7242) 24-70-75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en-US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E-mail: 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2"/>
                        </a:rPr>
                        <a:t>lab_kzo@meteo.kz</a:t>
                      </a:r>
                      <a:r>
                        <a: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en-US" altLang="x-none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165970172"/>
                  </a:ext>
                </a:extLst>
              </a:tr>
              <a:tr h="43449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Отдел метеопрогнозов</a:t>
                      </a:r>
                    </a:p>
                    <a:p>
                      <a:pPr lvl="0" eaLnBrk="1" hangingPunct="1">
                        <a:buNone/>
                      </a:pPr>
                      <a:endParaRPr lang="ru-RU" sz="8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Составили: </a:t>
                      </a:r>
                      <a:endParaRPr lang="ru-RU" altLang="en-US" sz="800" dirty="0"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eaLnBrk="1" hangingPunct="1">
                        <a:buNone/>
                      </a:pPr>
                      <a:r>
                        <a:rPr lang="ru-RU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Тел.: +7 (7242) 30-37-14, 23-85-73</a:t>
                      </a:r>
                    </a:p>
                    <a:p>
                      <a:pPr lvl="0" eaLnBrk="1" hangingPunct="1">
                        <a:buNone/>
                      </a:pP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E-</a:t>
                      </a:r>
                      <a:r>
                        <a:rPr lang="ru-RU" altLang="x-none" sz="800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mail</a:t>
                      </a:r>
                      <a:r>
                        <a:rPr lang="ru-RU" altLang="x-none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: </a:t>
                      </a:r>
                      <a:r>
                        <a:rPr lang="ru-RU" altLang="x-none" sz="800" b="1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  <a:hlinkClick r:id="rId3"/>
                        </a:rPr>
                        <a:t>omp_kzo@meteo.kz</a:t>
                      </a:r>
                      <a:endParaRPr lang="ru-RU" altLang="x-none" sz="800" b="1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eaLnBrk="1" hangingPunct="1">
                        <a:buNone/>
                      </a:pPr>
                      <a:r>
                        <a:rPr lang="kk-KZ" altLang="x-none" sz="800" b="0" baseline="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Жокелова А.</a:t>
                      </a:r>
                      <a:endParaRPr lang="ru-RU" altLang="x-none" sz="800" b="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T="45748" marB="45748" anchor="ctr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6381548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16072</TotalTime>
  <Words>540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Nurbek</cp:lastModifiedBy>
  <cp:revision>4145</cp:revision>
  <cp:lastPrinted>2021-07-01T03:56:27Z</cp:lastPrinted>
  <dcterms:created xsi:type="dcterms:W3CDTF">2018-03-27T06:03:00Z</dcterms:created>
  <dcterms:modified xsi:type="dcterms:W3CDTF">2026-05-13T08:03:01Z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